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95" r:id="rId4"/>
    <p:sldId id="296" r:id="rId5"/>
    <p:sldId id="297" r:id="rId6"/>
    <p:sldId id="257" r:id="rId7"/>
    <p:sldId id="290" r:id="rId8"/>
    <p:sldId id="291" r:id="rId9"/>
    <p:sldId id="259" r:id="rId10"/>
    <p:sldId id="293" r:id="rId11"/>
    <p:sldId id="29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Культурные коды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Лялькина Елена Валерьевна,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МАОУ «СОШ № 1»,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учитель русского языка и литературы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843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I:\СЮР\2452658_f59fa82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88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I:\СЮР\kit-kashalot-lesnica-65e492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73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Культурные коды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 </a:t>
            </a:r>
            <a:r>
              <a:rPr lang="ru-RU" sz="3600" dirty="0" smtClean="0"/>
              <a:t>- ключ к пониманию текста;</a:t>
            </a:r>
          </a:p>
          <a:p>
            <a:pPr>
              <a:buNone/>
            </a:pPr>
            <a:r>
              <a:rPr lang="ru-RU" sz="3600" dirty="0"/>
              <a:t> </a:t>
            </a:r>
            <a:r>
              <a:rPr lang="ru-RU" sz="3600" dirty="0" smtClean="0"/>
              <a:t>- закодированная в некой форме</a:t>
            </a:r>
          </a:p>
          <a:p>
            <a:pPr>
              <a:buNone/>
            </a:pPr>
            <a:r>
              <a:rPr lang="ru-RU" sz="3600" dirty="0" smtClean="0"/>
              <a:t> информация;</a:t>
            </a:r>
          </a:p>
          <a:p>
            <a:pPr algn="just">
              <a:buNone/>
            </a:pPr>
            <a:r>
              <a:rPr lang="ru-RU" sz="3600" dirty="0" smtClean="0"/>
              <a:t> - смысл той или иной вещи или явления… </a:t>
            </a:r>
            <a:r>
              <a:rPr lang="ru-RU" sz="3600" u="sng" dirty="0" smtClean="0"/>
              <a:t>в контексте культуры</a:t>
            </a:r>
            <a:r>
              <a:rPr lang="ru-RU" sz="3600" dirty="0" smtClean="0"/>
              <a:t>;</a:t>
            </a:r>
          </a:p>
          <a:p>
            <a:pPr>
              <a:buNone/>
            </a:pPr>
            <a:r>
              <a:rPr lang="ru-RU" sz="3600" dirty="0"/>
              <a:t> </a:t>
            </a:r>
            <a:r>
              <a:rPr lang="ru-RU" sz="3600" dirty="0" smtClean="0"/>
              <a:t>- определяют набор образов текста.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1167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Признаки культурного кода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400" dirty="0" smtClean="0"/>
              <a:t>универсален;</a:t>
            </a:r>
          </a:p>
          <a:p>
            <a:pPr algn="just"/>
            <a:r>
              <a:rPr lang="ru-RU" sz="4400" dirty="0" smtClean="0"/>
              <a:t>самодостаточен;</a:t>
            </a:r>
          </a:p>
          <a:p>
            <a:pPr algn="just"/>
            <a:r>
              <a:rPr lang="ru-RU" sz="4400" dirty="0" smtClean="0"/>
              <a:t>открыт к изменениям</a:t>
            </a:r>
            <a:endParaRPr lang="ru-RU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Сущность культурного кода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Способность концентрировать содержание смыслов и ценностей культуры. </a:t>
            </a:r>
          </a:p>
          <a:p>
            <a:pPr algn="just">
              <a:buNone/>
            </a:pPr>
            <a:r>
              <a:rPr lang="ru-RU" dirty="0" smtClean="0"/>
              <a:t>    На уровне понимания, осмысления и интерпретации код культуры «прочитывается» индивидуально.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prstClr val="black"/>
                </a:solidFill>
              </a:rPr>
              <a:t>Сущность культурного кода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 fontAlgn="t">
              <a:buNone/>
            </a:pPr>
            <a:r>
              <a:rPr lang="ru-RU" sz="5100" dirty="0"/>
              <a:t>К</a:t>
            </a:r>
            <a:r>
              <a:rPr lang="ru-RU" sz="5100" dirty="0" smtClean="0"/>
              <a:t>одом </a:t>
            </a:r>
            <a:r>
              <a:rPr lang="ru-RU" sz="5100" dirty="0" smtClean="0"/>
              <a:t>культуры мы называем </a:t>
            </a:r>
            <a:r>
              <a:rPr lang="ru-RU" sz="5100" u="sng" dirty="0" smtClean="0"/>
              <a:t>совокупность знаков и их комбинаций внутри историко-культурного периода</a:t>
            </a:r>
            <a:r>
              <a:rPr lang="ru-RU" sz="5100" dirty="0" smtClean="0"/>
              <a:t>, получившую вербальное и (или) невербальное выражение в текстах культуры, </a:t>
            </a:r>
            <a:r>
              <a:rPr lang="ru-RU" sz="5100" u="sng" dirty="0" smtClean="0"/>
              <a:t>обладающую </a:t>
            </a:r>
            <a:r>
              <a:rPr lang="ru-RU" sz="5100" u="sng" dirty="0" err="1" smtClean="0"/>
              <a:t>интерпретативной</a:t>
            </a:r>
            <a:r>
              <a:rPr lang="ru-RU" sz="5100" u="sng" dirty="0" smtClean="0"/>
              <a:t> устойчивостью в пространственно-временном континууме и сохраняющую коммуникативный потенциал на уровне личностного восприятия и социально-культурных </a:t>
            </a:r>
            <a:r>
              <a:rPr lang="ru-RU" sz="5100" u="sng" dirty="0" smtClean="0"/>
              <a:t>практик. </a:t>
            </a:r>
            <a:r>
              <a:rPr lang="ru-RU" sz="5100" dirty="0" smtClean="0"/>
              <a:t>Функция </a:t>
            </a:r>
            <a:r>
              <a:rPr lang="ru-RU" sz="5100" dirty="0" smtClean="0"/>
              <a:t>памяти, которую выполняют язык культуры и «культурный код», обеспечивает передачу информации от одного поколения другому в пределах </a:t>
            </a:r>
            <a:r>
              <a:rPr lang="ru-RU" sz="5100" dirty="0" smtClean="0"/>
              <a:t>всей истории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Культурные коды могут быть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Мифами (или </a:t>
            </a:r>
            <a:r>
              <a:rPr lang="ru-RU" dirty="0" err="1" smtClean="0"/>
              <a:t>мифемами</a:t>
            </a:r>
            <a:r>
              <a:rPr lang="ru-RU" dirty="0"/>
              <a:t>)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Сказками;</a:t>
            </a:r>
          </a:p>
          <a:p>
            <a:r>
              <a:rPr lang="ru-RU" dirty="0" smtClean="0"/>
              <a:t>Библейскими легендами;</a:t>
            </a:r>
          </a:p>
          <a:p>
            <a:r>
              <a:rPr lang="ru-RU" dirty="0" smtClean="0"/>
              <a:t>Историческими событиями или их отголосками;</a:t>
            </a:r>
          </a:p>
          <a:p>
            <a:r>
              <a:rPr lang="ru-RU" dirty="0" smtClean="0"/>
              <a:t>Культурными архетипами;</a:t>
            </a:r>
          </a:p>
          <a:p>
            <a:r>
              <a:rPr lang="ru-RU" dirty="0" smtClean="0"/>
              <a:t>Устоявшимися представлениями.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3489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Испытание «Культурные коды»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Образовательный результат: </a:t>
            </a:r>
            <a:r>
              <a:rPr lang="ru-RU" dirty="0"/>
              <a:t>умение </a:t>
            </a:r>
            <a:r>
              <a:rPr lang="ru-RU" dirty="0" smtClean="0"/>
              <a:t>считывать культурные коды с картины</a:t>
            </a:r>
            <a:endParaRPr lang="ru-RU" dirty="0"/>
          </a:p>
          <a:p>
            <a:r>
              <a:rPr lang="ru-RU" b="1" dirty="0"/>
              <a:t>Объекты оценивания: </a:t>
            </a:r>
            <a:r>
              <a:rPr lang="ru-RU" dirty="0" smtClean="0"/>
              <a:t>письменные ответы </a:t>
            </a:r>
            <a:r>
              <a:rPr lang="ru-RU" dirty="0" smtClean="0"/>
              <a:t>участников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  <a:p>
            <a:r>
              <a:rPr lang="ru-RU" b="1" dirty="0"/>
              <a:t>Процедура:</a:t>
            </a:r>
            <a:endParaRPr lang="ru-RU" dirty="0"/>
          </a:p>
          <a:p>
            <a:pPr lvl="0"/>
            <a:r>
              <a:rPr lang="ru-RU" dirty="0"/>
              <a:t>Знакомство участников </a:t>
            </a:r>
            <a:r>
              <a:rPr lang="ru-RU" dirty="0" smtClean="0"/>
              <a:t>испытания </a:t>
            </a:r>
            <a:r>
              <a:rPr lang="ru-RU" dirty="0"/>
              <a:t>с </a:t>
            </a:r>
            <a:r>
              <a:rPr lang="ru-RU" dirty="0" smtClean="0"/>
              <a:t>понятием «культурные коды».</a:t>
            </a:r>
            <a:endParaRPr lang="ru-RU" dirty="0"/>
          </a:p>
          <a:p>
            <a:pPr lvl="0"/>
            <a:r>
              <a:rPr lang="ru-RU" dirty="0" smtClean="0"/>
              <a:t>Просмотр картин, запись культурных кодов на листочки (самостоятельно</a:t>
            </a:r>
            <a:r>
              <a:rPr lang="ru-RU" dirty="0"/>
              <a:t>, индивидуально, </a:t>
            </a:r>
            <a:r>
              <a:rPr lang="ru-RU" dirty="0" smtClean="0"/>
              <a:t>3 минуты по каждой картине)</a:t>
            </a:r>
            <a:endParaRPr lang="ru-RU" dirty="0"/>
          </a:p>
          <a:p>
            <a:pPr algn="just"/>
            <a:r>
              <a:rPr lang="ru-RU" b="1" dirty="0"/>
              <a:t>Задание: </a:t>
            </a:r>
            <a:r>
              <a:rPr lang="ru-RU" dirty="0" smtClean="0"/>
              <a:t>найдите в каждой картине  все явные и скрытые культурные коды , опишите их подробно </a:t>
            </a:r>
            <a:r>
              <a:rPr lang="ru-RU" dirty="0" smtClean="0"/>
              <a:t>(сюжет </a:t>
            </a:r>
            <a:r>
              <a:rPr lang="ru-RU" dirty="0" smtClean="0"/>
              <a:t>легенды, мифа; историческое событие)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6523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Критерии оценки ответов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Культурный код в картине просматривается, описан подробно </a:t>
            </a:r>
            <a:r>
              <a:rPr lang="ru-RU" b="1" dirty="0" smtClean="0"/>
              <a:t>– 4 балла.</a:t>
            </a:r>
          </a:p>
          <a:p>
            <a:r>
              <a:rPr lang="ru-RU" dirty="0" smtClean="0"/>
              <a:t>Культурный код в картине просматривается, описан не полностью – </a:t>
            </a:r>
            <a:r>
              <a:rPr lang="ru-RU" b="1" dirty="0" smtClean="0"/>
              <a:t>3 балла.</a:t>
            </a:r>
          </a:p>
          <a:p>
            <a:r>
              <a:rPr lang="ru-RU" dirty="0" smtClean="0"/>
              <a:t>Культурный код в картине просматривается частично, необходимы дополнительные пояснения – </a:t>
            </a:r>
            <a:r>
              <a:rPr lang="ru-RU" b="1" dirty="0" smtClean="0"/>
              <a:t>2 балла.</a:t>
            </a:r>
          </a:p>
          <a:p>
            <a:r>
              <a:rPr lang="ru-RU" dirty="0" smtClean="0"/>
              <a:t>Культурный код назван, но в картине не просматривается  - </a:t>
            </a:r>
            <a:r>
              <a:rPr lang="ru-RU" b="1" dirty="0" smtClean="0"/>
              <a:t>1 балл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Культурный код не найден, он не подходит к данной картине  или подменён интерпретацией картины – </a:t>
            </a:r>
            <a:r>
              <a:rPr lang="ru-RU" b="1" dirty="0" smtClean="0"/>
              <a:t>0 баллов.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3951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I:\СЮР\_CflVRXjSo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28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251</Words>
  <Application>Microsoft Office PowerPoint</Application>
  <PresentationFormat>Экран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Культурные коды</vt:lpstr>
      <vt:lpstr>Культурные коды</vt:lpstr>
      <vt:lpstr>Признаки культурного кода</vt:lpstr>
      <vt:lpstr>Сущность культурного кода</vt:lpstr>
      <vt:lpstr>Сущность культурного кода</vt:lpstr>
      <vt:lpstr>Культурные коды могут быть</vt:lpstr>
      <vt:lpstr>Испытание «Культурные коды»</vt:lpstr>
      <vt:lpstr>Критерии оценки ответов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Культурные коды</dc:title>
  <dc:creator>Елена</dc:creator>
  <cp:lastModifiedBy>Елена</cp:lastModifiedBy>
  <cp:revision>52</cp:revision>
  <dcterms:created xsi:type="dcterms:W3CDTF">2018-11-06T18:37:35Z</dcterms:created>
  <dcterms:modified xsi:type="dcterms:W3CDTF">2018-11-27T18:10:36Z</dcterms:modified>
</cp:coreProperties>
</file>